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282" r:id="rId3"/>
    <p:sldId id="1119" r:id="rId4"/>
    <p:sldId id="1120" r:id="rId5"/>
    <p:sldId id="1115" r:id="rId6"/>
    <p:sldId id="1080" r:id="rId7"/>
    <p:sldId id="602" r:id="rId8"/>
    <p:sldId id="273" r:id="rId9"/>
    <p:sldId id="274" r:id="rId10"/>
    <p:sldId id="275"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19"/>
            <p14:sldId id="1120"/>
            <p14:sldId id="1115"/>
            <p14:sldId id="1080"/>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9" autoAdjust="0"/>
    <p:restoredTop sz="96447" autoAdjust="0"/>
  </p:normalViewPr>
  <p:slideViewPr>
    <p:cSldViewPr snapToGrid="0">
      <p:cViewPr varScale="1">
        <p:scale>
          <a:sx n="69" d="100"/>
          <a:sy n="69" d="100"/>
        </p:scale>
        <p:origin x="72" y="51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2021-05-06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Optimizing a function of a vector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Optimizing a function of a vector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Optimizing a function of a vector variable</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Optimizing a function of a vector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Optimizing a function of a vector variable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Optimizing a function of a vector variable</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Optimizing a function of a vector variable</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Optimizing a function of a vector variable</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Optimizing a function of a vector variable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Optimizing a function of a vector variable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Optimizing a function of a vector variable</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audio" Target="../media/media5.m4a"/><Relationship Id="rId7" Type="http://schemas.openxmlformats.org/officeDocument/2006/relationships/oleObject" Target="../embeddings/oleObject2.bin"/><Relationship Id="rId2" Type="http://schemas.microsoft.com/office/2007/relationships/media" Target="../media/media5.m4a"/><Relationship Id="rId1" Type="http://schemas.openxmlformats.org/officeDocument/2006/relationships/tags" Target="../tags/tag3.xml"/><Relationship Id="rId6" Type="http://schemas.openxmlformats.org/officeDocument/2006/relationships/image" Target="../media/image10.wmf"/><Relationship Id="rId11" Type="http://schemas.openxmlformats.org/officeDocument/2006/relationships/image" Target="../media/image8.png"/><Relationship Id="rId5" Type="http://schemas.openxmlformats.org/officeDocument/2006/relationships/oleObject" Target="../embeddings/oleObject1.bin"/><Relationship Id="rId10" Type="http://schemas.openxmlformats.org/officeDocument/2006/relationships/image" Target="../media/image12.wmf"/><Relationship Id="rId4" Type="http://schemas.openxmlformats.org/officeDocument/2006/relationships/slideLayout" Target="../slideLayouts/slideLayout2.xml"/><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Optimizing a function</a:t>
            </a:r>
            <a:br>
              <a:rPr lang="en-US" dirty="0"/>
            </a:br>
            <a:r>
              <a:rPr lang="en-US" dirty="0"/>
              <a:t>of a vector variable</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Audio 3">
            <a:hlinkClick r:id="" action="ppaction://media"/>
            <a:extLst>
              <a:ext uri="{FF2B5EF4-FFF2-40B4-BE49-F238E27FC236}">
                <a16:creationId xmlns:a16="http://schemas.microsoft.com/office/drawing/2014/main" id="{053A6BEF-1661-498F-A045-09F78389D7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10760"/>
    </mc:Choice>
    <mc:Fallback>
      <p:transition spd="slow" advTm="10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Optimizing a function of a vector variable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10</a:t>
            </a:fld>
            <a:endParaRPr lang="en-CA"/>
          </a:p>
        </p:txBody>
      </p:sp>
      <p:pic>
        <p:nvPicPr>
          <p:cNvPr id="8" name="Audio 7">
            <a:hlinkClick r:id="" action="ppaction://media"/>
            <a:extLst>
              <a:ext uri="{FF2B5EF4-FFF2-40B4-BE49-F238E27FC236}">
                <a16:creationId xmlns:a16="http://schemas.microsoft.com/office/drawing/2014/main" id="{D23E4374-F87D-4214-96CF-B496C02A737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890"/>
    </mc:Choice>
    <mc:Fallback xmlns="">
      <p:transition spd="slow" advTm="1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Optimizing a function of a vector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pic>
        <p:nvPicPr>
          <p:cNvPr id="7" name="Audio 6">
            <a:hlinkClick r:id="" action="ppaction://media"/>
            <a:extLst>
              <a:ext uri="{FF2B5EF4-FFF2-40B4-BE49-F238E27FC236}">
                <a16:creationId xmlns:a16="http://schemas.microsoft.com/office/drawing/2014/main" id="{552E99E1-BF8D-4AB8-B73F-CB7EA44F3D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3802"/>
    </mc:Choice>
    <mc:Fallback xmlns="">
      <p:transition spd="slow" advTm="3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Describe what will be covered in the next section</a:t>
            </a:r>
          </a:p>
          <a:p>
            <a:pPr lvl="2"/>
            <a:r>
              <a:rPr lang="en-US" dirty="0"/>
              <a:t>Optimization of functions of a vector variable</a:t>
            </a:r>
          </a:p>
          <a:p>
            <a:pPr lvl="1"/>
            <a:r>
              <a:rPr lang="en-US" dirty="0"/>
              <a:t>Discuss how this is more difficult than finding a minimum of a function of a real variable</a:t>
            </a:r>
          </a:p>
          <a:p>
            <a:pPr lvl="1"/>
            <a:r>
              <a:rPr lang="en-US" dirty="0"/>
              <a:t>Describe the algorithms that will be covered</a:t>
            </a:r>
          </a:p>
        </p:txBody>
      </p:sp>
      <p:sp>
        <p:nvSpPr>
          <p:cNvPr id="4" name="Footer Placeholder 3"/>
          <p:cNvSpPr>
            <a:spLocks noGrp="1"/>
          </p:cNvSpPr>
          <p:nvPr>
            <p:ph type="ftr" sz="quarter" idx="11"/>
          </p:nvPr>
        </p:nvSpPr>
        <p:spPr/>
        <p:txBody>
          <a:bodyPr/>
          <a:lstStyle/>
          <a:p>
            <a:r>
              <a:rPr lang="en-US"/>
              <a:t>Optimizing a function of a vector variable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6" name="Audio 5">
            <a:hlinkClick r:id="" action="ppaction://media"/>
            <a:extLst>
              <a:ext uri="{FF2B5EF4-FFF2-40B4-BE49-F238E27FC236}">
                <a16:creationId xmlns:a16="http://schemas.microsoft.com/office/drawing/2014/main" id="{CE5F9B09-A6F2-4FBD-9A48-87BBBC797B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39484"/>
    </mc:Choice>
    <mc:Fallback>
      <p:transition spd="slow" advTm="39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6D51-7B0B-4725-9EDF-19C2B0CB7F51}"/>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C7623A6F-7EC1-4C07-843C-38C815057492}"/>
              </a:ext>
            </a:extLst>
          </p:cNvPr>
          <p:cNvSpPr>
            <a:spLocks noGrp="1"/>
          </p:cNvSpPr>
          <p:nvPr>
            <p:ph idx="1"/>
          </p:nvPr>
        </p:nvSpPr>
        <p:spPr>
          <a:xfrm>
            <a:off x="457200" y="1600200"/>
            <a:ext cx="8534400" cy="4525963"/>
          </a:xfrm>
        </p:spPr>
        <p:txBody>
          <a:bodyPr/>
          <a:lstStyle/>
          <a:p>
            <a:r>
              <a:rPr lang="en-US" dirty="0"/>
              <a:t>With a differentiable function of one variable,</a:t>
            </a:r>
            <a:br>
              <a:rPr lang="en-US" dirty="0"/>
            </a:br>
            <a:r>
              <a:rPr lang="en-US" dirty="0"/>
              <a:t>   if the function increases in one direction, it decreases in the other</a:t>
            </a:r>
          </a:p>
          <a:p>
            <a:pPr lvl="1"/>
            <a:endParaRPr lang="en-US" dirty="0"/>
          </a:p>
          <a:p>
            <a:r>
              <a:rPr lang="en-US" dirty="0"/>
              <a:t>With a function of even a 2-dimensional vector,</a:t>
            </a:r>
            <a:br>
              <a:rPr lang="en-US" dirty="0"/>
            </a:br>
            <a:r>
              <a:rPr lang="en-US" dirty="0"/>
              <a:t>	we now have infinitely many directions to consider</a:t>
            </a:r>
          </a:p>
          <a:p>
            <a:pPr lvl="1"/>
            <a:r>
              <a:rPr lang="en-US" dirty="0"/>
              <a:t>If the function is sufficiently differentiable,</a:t>
            </a:r>
            <a:br>
              <a:rPr lang="en-US" dirty="0"/>
            </a:br>
            <a:r>
              <a:rPr lang="en-US" dirty="0"/>
              <a:t>	we can calculate the gradient</a:t>
            </a:r>
          </a:p>
          <a:p>
            <a:pPr lvl="2"/>
            <a:r>
              <a:rPr lang="en-US" dirty="0"/>
              <a:t>The gradient yields the direction of maximum increase</a:t>
            </a:r>
          </a:p>
          <a:p>
            <a:pPr lvl="2"/>
            <a:r>
              <a:rPr lang="en-US" dirty="0"/>
              <a:t>The opposite direction is the direction of maximum decrease</a:t>
            </a:r>
          </a:p>
        </p:txBody>
      </p:sp>
      <p:sp>
        <p:nvSpPr>
          <p:cNvPr id="4" name="Footer Placeholder 3">
            <a:extLst>
              <a:ext uri="{FF2B5EF4-FFF2-40B4-BE49-F238E27FC236}">
                <a16:creationId xmlns:a16="http://schemas.microsoft.com/office/drawing/2014/main" id="{CC08FBEC-949D-41F7-9FD6-0CEDC6457EFE}"/>
              </a:ext>
            </a:extLst>
          </p:cNvPr>
          <p:cNvSpPr>
            <a:spLocks noGrp="1"/>
          </p:cNvSpPr>
          <p:nvPr>
            <p:ph type="ftr" sz="quarter" idx="11"/>
          </p:nvPr>
        </p:nvSpPr>
        <p:spPr/>
        <p:txBody>
          <a:bodyPr/>
          <a:lstStyle/>
          <a:p>
            <a:r>
              <a:rPr lang="en-US"/>
              <a:t>Optimizing a function of a vector variable</a:t>
            </a:r>
            <a:endParaRPr lang="en-CA" dirty="0"/>
          </a:p>
        </p:txBody>
      </p:sp>
      <p:sp>
        <p:nvSpPr>
          <p:cNvPr id="5" name="Slide Number Placeholder 4">
            <a:extLst>
              <a:ext uri="{FF2B5EF4-FFF2-40B4-BE49-F238E27FC236}">
                <a16:creationId xmlns:a16="http://schemas.microsoft.com/office/drawing/2014/main" id="{49FADC1C-6509-43A0-9C2C-8972006F31F7}"/>
              </a:ext>
            </a:extLst>
          </p:cNvPr>
          <p:cNvSpPr>
            <a:spLocks noGrp="1"/>
          </p:cNvSpPr>
          <p:nvPr>
            <p:ph type="sldNum" sz="quarter" idx="12"/>
          </p:nvPr>
        </p:nvSpPr>
        <p:spPr/>
        <p:txBody>
          <a:bodyPr/>
          <a:lstStyle/>
          <a:p>
            <a:fld id="{42EF6DC8-DA9C-4533-8A40-BB00A2545AF8}" type="slidenum">
              <a:rPr lang="en-CA" smtClean="0"/>
              <a:pPr/>
              <a:t>3</a:t>
            </a:fld>
            <a:endParaRPr lang="en-CA"/>
          </a:p>
        </p:txBody>
      </p:sp>
      <p:pic>
        <p:nvPicPr>
          <p:cNvPr id="6" name="Audio 5">
            <a:hlinkClick r:id="" action="ppaction://media"/>
            <a:extLst>
              <a:ext uri="{FF2B5EF4-FFF2-40B4-BE49-F238E27FC236}">
                <a16:creationId xmlns:a16="http://schemas.microsoft.com/office/drawing/2014/main" id="{A96BB69B-7C69-4C5E-9A29-83934792A83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953260672"/>
      </p:ext>
    </p:extLst>
  </p:cSld>
  <p:clrMapOvr>
    <a:masterClrMapping/>
  </p:clrMapOvr>
  <mc:AlternateContent xmlns:mc="http://schemas.openxmlformats.org/markup-compatibility/2006">
    <mc:Choice xmlns:p14="http://schemas.microsoft.com/office/powerpoint/2010/main" Requires="p14">
      <p:transition spd="slow" p14:dur="2000" advTm="61880"/>
    </mc:Choice>
    <mc:Fallback>
      <p:transition spd="slow" advTm="61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6D51-7B0B-4725-9EDF-19C2B0CB7F51}"/>
              </a:ext>
            </a:extLst>
          </p:cNvPr>
          <p:cNvSpPr>
            <a:spLocks noGrp="1"/>
          </p:cNvSpPr>
          <p:nvPr>
            <p:ph type="title"/>
          </p:nvPr>
        </p:nvSpPr>
        <p:spPr/>
        <p:txBody>
          <a:bodyPr/>
          <a:lstStyle/>
          <a:p>
            <a:r>
              <a:rPr lang="en-US" dirty="0"/>
              <a:t>Getting home</a:t>
            </a:r>
          </a:p>
        </p:txBody>
      </p:sp>
      <p:sp>
        <p:nvSpPr>
          <p:cNvPr id="3" name="Content Placeholder 2">
            <a:extLst>
              <a:ext uri="{FF2B5EF4-FFF2-40B4-BE49-F238E27FC236}">
                <a16:creationId xmlns:a16="http://schemas.microsoft.com/office/drawing/2014/main" id="{C7623A6F-7EC1-4C07-843C-38C815057492}"/>
              </a:ext>
            </a:extLst>
          </p:cNvPr>
          <p:cNvSpPr>
            <a:spLocks noGrp="1"/>
          </p:cNvSpPr>
          <p:nvPr>
            <p:ph idx="1"/>
          </p:nvPr>
        </p:nvSpPr>
        <p:spPr>
          <a:xfrm>
            <a:off x="457200" y="1600200"/>
            <a:ext cx="8534400" cy="4525963"/>
          </a:xfrm>
        </p:spPr>
        <p:txBody>
          <a:bodyPr/>
          <a:lstStyle/>
          <a:p>
            <a:r>
              <a:rPr lang="en-US" dirty="0"/>
              <a:t>Suppose you’re in the Scottish highlands and its foggy</a:t>
            </a:r>
          </a:p>
          <a:p>
            <a:pPr lvl="1"/>
            <a:r>
              <a:rPr lang="en-US" dirty="0"/>
              <a:t>You’d like to get home, which is in the valley</a:t>
            </a:r>
          </a:p>
          <a:p>
            <a:r>
              <a:rPr lang="en-US" dirty="0"/>
              <a:t>Given no global information, to get down in the most timely,</a:t>
            </a:r>
            <a:br>
              <a:rPr lang="en-US" dirty="0"/>
            </a:br>
            <a:r>
              <a:rPr lang="en-US" dirty="0"/>
              <a:t>	you’d walk in the direction that is steepest downhill</a:t>
            </a:r>
          </a:p>
        </p:txBody>
      </p:sp>
      <p:sp>
        <p:nvSpPr>
          <p:cNvPr id="4" name="Footer Placeholder 3">
            <a:extLst>
              <a:ext uri="{FF2B5EF4-FFF2-40B4-BE49-F238E27FC236}">
                <a16:creationId xmlns:a16="http://schemas.microsoft.com/office/drawing/2014/main" id="{CC08FBEC-949D-41F7-9FD6-0CEDC6457EFE}"/>
              </a:ext>
            </a:extLst>
          </p:cNvPr>
          <p:cNvSpPr>
            <a:spLocks noGrp="1"/>
          </p:cNvSpPr>
          <p:nvPr>
            <p:ph type="ftr" sz="quarter" idx="11"/>
          </p:nvPr>
        </p:nvSpPr>
        <p:spPr/>
        <p:txBody>
          <a:bodyPr/>
          <a:lstStyle/>
          <a:p>
            <a:r>
              <a:rPr lang="en-US"/>
              <a:t>Optimizing a function of a vector variable</a:t>
            </a:r>
            <a:endParaRPr lang="en-CA" dirty="0"/>
          </a:p>
        </p:txBody>
      </p:sp>
      <p:sp>
        <p:nvSpPr>
          <p:cNvPr id="5" name="Slide Number Placeholder 4">
            <a:extLst>
              <a:ext uri="{FF2B5EF4-FFF2-40B4-BE49-F238E27FC236}">
                <a16:creationId xmlns:a16="http://schemas.microsoft.com/office/drawing/2014/main" id="{49FADC1C-6509-43A0-9C2C-8972006F31F7}"/>
              </a:ext>
            </a:extLst>
          </p:cNvPr>
          <p:cNvSpPr>
            <a:spLocks noGrp="1"/>
          </p:cNvSpPr>
          <p:nvPr>
            <p:ph type="sldNum" sz="quarter" idx="12"/>
          </p:nvPr>
        </p:nvSpPr>
        <p:spPr/>
        <p:txBody>
          <a:bodyPr/>
          <a:lstStyle/>
          <a:p>
            <a:fld id="{42EF6DC8-DA9C-4533-8A40-BB00A2545AF8}" type="slidenum">
              <a:rPr lang="en-CA" smtClean="0"/>
              <a:pPr/>
              <a:t>4</a:t>
            </a:fld>
            <a:endParaRPr lang="en-CA"/>
          </a:p>
        </p:txBody>
      </p:sp>
      <p:sp>
        <p:nvSpPr>
          <p:cNvPr id="8" name="TextBox 7">
            <a:extLst>
              <a:ext uri="{FF2B5EF4-FFF2-40B4-BE49-F238E27FC236}">
                <a16:creationId xmlns:a16="http://schemas.microsoft.com/office/drawing/2014/main" id="{8A67C93C-C0FC-4624-BEF5-A040F3C5D83E}"/>
              </a:ext>
            </a:extLst>
          </p:cNvPr>
          <p:cNvSpPr txBox="1"/>
          <p:nvPr/>
        </p:nvSpPr>
        <p:spPr>
          <a:xfrm>
            <a:off x="1952091" y="6401102"/>
            <a:ext cx="3701527" cy="307777"/>
          </a:xfrm>
          <a:prstGeom prst="rect">
            <a:avLst/>
          </a:prstGeom>
          <a:noFill/>
        </p:spPr>
        <p:txBody>
          <a:bodyPr wrap="square">
            <a:spAutoFit/>
          </a:bodyPr>
          <a:lstStyle/>
          <a:p>
            <a:r>
              <a:rPr lang="en-US" sz="1400" b="0" i="0" dirty="0">
                <a:solidFill>
                  <a:schemeClr val="bg1"/>
                </a:solidFill>
                <a:effectLst/>
                <a:latin typeface="Cambria" panose="02040503050406030204" pitchFamily="18" charset="0"/>
                <a:ea typeface="Cambria" panose="02040503050406030204" pitchFamily="18" charset="0"/>
              </a:rPr>
              <a:t>Warwick Bradly August 2001 on Canon </a:t>
            </a:r>
            <a:r>
              <a:rPr lang="en-US" sz="1400" b="0" i="0" dirty="0" err="1">
                <a:solidFill>
                  <a:schemeClr val="bg1"/>
                </a:solidFill>
                <a:effectLst/>
                <a:latin typeface="Cambria" panose="02040503050406030204" pitchFamily="18" charset="0"/>
                <a:ea typeface="Cambria" panose="02040503050406030204" pitchFamily="18" charset="0"/>
              </a:rPr>
              <a:t>Elph</a:t>
            </a:r>
            <a:endParaRPr lang="en-US" sz="1400" dirty="0">
              <a:solidFill>
                <a:schemeClr val="bg1"/>
              </a:solidFill>
              <a:latin typeface="Cambria" panose="02040503050406030204" pitchFamily="18" charset="0"/>
              <a:ea typeface="Cambria" panose="02040503050406030204" pitchFamily="18" charset="0"/>
            </a:endParaRPr>
          </a:p>
        </p:txBody>
      </p:sp>
      <p:pic>
        <p:nvPicPr>
          <p:cNvPr id="1026" name="Picture 2">
            <a:extLst>
              <a:ext uri="{FF2B5EF4-FFF2-40B4-BE49-F238E27FC236}">
                <a16:creationId xmlns:a16="http://schemas.microsoft.com/office/drawing/2014/main" id="{CCAE4F20-CBD5-423E-AE84-8ACBC9863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51164"/>
            <a:ext cx="4588137" cy="3137139"/>
          </a:xfrm>
          <a:prstGeom prst="rect">
            <a:avLst/>
          </a:prstGeom>
          <a:noFill/>
          <a:extLst>
            <a:ext uri="{909E8E84-426E-40DD-AFC4-6F175D3DCCD1}">
              <a14:hiddenFill xmlns:a14="http://schemas.microsoft.com/office/drawing/2010/main">
                <a:solidFill>
                  <a:srgbClr val="FFFFFF"/>
                </a:solidFill>
              </a14:hiddenFill>
            </a:ext>
          </a:extLst>
        </p:spPr>
      </p:pic>
      <p:pic>
        <p:nvPicPr>
          <p:cNvPr id="11" name="Audio 10">
            <a:hlinkClick r:id="" action="ppaction://media"/>
            <a:extLst>
              <a:ext uri="{FF2B5EF4-FFF2-40B4-BE49-F238E27FC236}">
                <a16:creationId xmlns:a16="http://schemas.microsoft.com/office/drawing/2014/main" id="{3E380F0A-A57E-4720-90F5-1CF9798C935C}"/>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907762324"/>
      </p:ext>
    </p:extLst>
  </p:cSld>
  <p:clrMapOvr>
    <a:masterClrMapping/>
  </p:clrMapOvr>
  <mc:AlternateContent xmlns:mc="http://schemas.openxmlformats.org/markup-compatibility/2006">
    <mc:Choice xmlns:p14="http://schemas.microsoft.com/office/powerpoint/2010/main" Requires="p14">
      <p:transition spd="slow" p14:dur="2000" advTm="45893"/>
    </mc:Choice>
    <mc:Fallback>
      <p:transition spd="slow" advTm="45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B6EA-56F3-4A27-9EF5-FFFD25A013F4}"/>
              </a:ext>
            </a:extLst>
          </p:cNvPr>
          <p:cNvSpPr>
            <a:spLocks noGrp="1"/>
          </p:cNvSpPr>
          <p:nvPr>
            <p:ph type="title"/>
          </p:nvPr>
        </p:nvSpPr>
        <p:spPr/>
        <p:txBody>
          <a:bodyPr/>
          <a:lstStyle/>
          <a:p>
            <a:r>
              <a:rPr lang="en-US" dirty="0"/>
              <a:t>Properties of an </a:t>
            </a:r>
            <a:r>
              <a:rPr lang="en-US" dirty="0" err="1"/>
              <a:t>extrumum</a:t>
            </a:r>
            <a:endParaRPr lang="en-US" dirty="0"/>
          </a:p>
        </p:txBody>
      </p:sp>
      <p:sp>
        <p:nvSpPr>
          <p:cNvPr id="3" name="Content Placeholder 2">
            <a:extLst>
              <a:ext uri="{FF2B5EF4-FFF2-40B4-BE49-F238E27FC236}">
                <a16:creationId xmlns:a16="http://schemas.microsoft.com/office/drawing/2014/main" id="{001D291E-9C55-4894-9605-5819F81F1535}"/>
              </a:ext>
            </a:extLst>
          </p:cNvPr>
          <p:cNvSpPr>
            <a:spLocks noGrp="1"/>
          </p:cNvSpPr>
          <p:nvPr>
            <p:ph idx="1"/>
          </p:nvPr>
        </p:nvSpPr>
        <p:spPr/>
        <p:txBody>
          <a:bodyPr/>
          <a:lstStyle/>
          <a:p>
            <a:r>
              <a:rPr lang="en-US" dirty="0"/>
              <a:t>For a sufficiently differentiable function at a minimum,</a:t>
            </a:r>
            <a:br>
              <a:rPr lang="en-US" dirty="0"/>
            </a:br>
            <a:r>
              <a:rPr lang="en-US" dirty="0"/>
              <a:t>	the slope in any direction is zero</a:t>
            </a:r>
          </a:p>
          <a:p>
            <a:pPr lvl="1"/>
            <a:r>
              <a:rPr lang="en-US" dirty="0">
                <a:latin typeface="Times New Roman" panose="02020603050405020304" pitchFamily="18" charset="0"/>
              </a:rPr>
              <a:t>Unfortunately, the function at a point could be a minimum in every variable but one, causing the point to be a saddle point</a:t>
            </a:r>
          </a:p>
          <a:p>
            <a:pPr lvl="1"/>
            <a:r>
              <a:rPr lang="en-US" dirty="0">
                <a:latin typeface="Times New Roman" panose="02020603050405020304" pitchFamily="18" charset="0"/>
              </a:rPr>
              <a:t>For example, this function has a minimum at </a:t>
            </a:r>
            <a:r>
              <a:rPr lang="en-US" b="1" dirty="0">
                <a:latin typeface="Times New Roman" panose="02020603050405020304" pitchFamily="18" charset="0"/>
              </a:rPr>
              <a:t>u</a:t>
            </a:r>
            <a:r>
              <a:rPr lang="en-US" dirty="0">
                <a:latin typeface="Times New Roman" panose="02020603050405020304" pitchFamily="18" charset="0"/>
              </a:rPr>
              <a:t> = </a:t>
            </a:r>
            <a:r>
              <a:rPr lang="en-US" b="1" dirty="0">
                <a:latin typeface="Times New Roman" panose="02020603050405020304" pitchFamily="18" charset="0"/>
              </a:rPr>
              <a:t>0</a:t>
            </a:r>
            <a:r>
              <a:rPr lang="en-US" dirty="0">
                <a:latin typeface="Times New Roman" panose="02020603050405020304" pitchFamily="18" charset="0"/>
              </a:rPr>
              <a:t>:</a:t>
            </a:r>
          </a:p>
          <a:p>
            <a:pPr lvl="1"/>
            <a:endParaRPr lang="en-US" dirty="0">
              <a:latin typeface="Times New Roman" panose="02020603050405020304" pitchFamily="18" charset="0"/>
            </a:endParaRPr>
          </a:p>
          <a:p>
            <a:pPr lvl="1"/>
            <a:r>
              <a:rPr lang="en-US" dirty="0">
                <a:latin typeface="Times New Roman" panose="02020603050405020304" pitchFamily="18" charset="0"/>
              </a:rPr>
              <a:t>Both of these are saddle points at that same point:</a:t>
            </a:r>
          </a:p>
        </p:txBody>
      </p:sp>
      <p:sp>
        <p:nvSpPr>
          <p:cNvPr id="4" name="Footer Placeholder 3">
            <a:extLst>
              <a:ext uri="{FF2B5EF4-FFF2-40B4-BE49-F238E27FC236}">
                <a16:creationId xmlns:a16="http://schemas.microsoft.com/office/drawing/2014/main" id="{D26877A3-1E1D-48BD-B5AE-3B09B8931A73}"/>
              </a:ext>
            </a:extLst>
          </p:cNvPr>
          <p:cNvSpPr>
            <a:spLocks noGrp="1"/>
          </p:cNvSpPr>
          <p:nvPr>
            <p:ph type="ftr" sz="quarter" idx="11"/>
          </p:nvPr>
        </p:nvSpPr>
        <p:spPr/>
        <p:txBody>
          <a:bodyPr/>
          <a:lstStyle/>
          <a:p>
            <a:r>
              <a:rPr lang="en-US"/>
              <a:t>Optimizing a function of a vector variable</a:t>
            </a:r>
            <a:endParaRPr lang="en-CA" dirty="0"/>
          </a:p>
        </p:txBody>
      </p:sp>
      <p:sp>
        <p:nvSpPr>
          <p:cNvPr id="5" name="Slide Number Placeholder 4">
            <a:extLst>
              <a:ext uri="{FF2B5EF4-FFF2-40B4-BE49-F238E27FC236}">
                <a16:creationId xmlns:a16="http://schemas.microsoft.com/office/drawing/2014/main" id="{06D2A633-6C62-4C9B-A097-80DF9AD889AF}"/>
              </a:ext>
            </a:extLst>
          </p:cNvPr>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6" name="Object 5">
            <a:extLst>
              <a:ext uri="{FF2B5EF4-FFF2-40B4-BE49-F238E27FC236}">
                <a16:creationId xmlns:a16="http://schemas.microsoft.com/office/drawing/2014/main" id="{40F47F88-4B7C-4234-BF8C-A1DD038CFE7B}"/>
              </a:ext>
            </a:extLst>
          </p:cNvPr>
          <p:cNvGraphicFramePr>
            <a:graphicFrameLocks noChangeAspect="1"/>
          </p:cNvGraphicFramePr>
          <p:nvPr>
            <p:extLst>
              <p:ext uri="{D42A27DB-BD31-4B8C-83A1-F6EECF244321}">
                <p14:modId xmlns:p14="http://schemas.microsoft.com/office/powerpoint/2010/main" val="1739117696"/>
              </p:ext>
            </p:extLst>
          </p:nvPr>
        </p:nvGraphicFramePr>
        <p:xfrm>
          <a:off x="4025900" y="3429000"/>
          <a:ext cx="1663700" cy="449263"/>
        </p:xfrm>
        <a:graphic>
          <a:graphicData uri="http://schemas.openxmlformats.org/presentationml/2006/ole">
            <mc:AlternateContent xmlns:mc="http://schemas.openxmlformats.org/markup-compatibility/2006">
              <mc:Choice xmlns:v="urn:schemas-microsoft-com:vml" Requires="v">
                <p:oleObj name="Equation" r:id="rId5" imgW="939600" imgH="253800" progId="Equation.DSMT4">
                  <p:embed/>
                </p:oleObj>
              </mc:Choice>
              <mc:Fallback>
                <p:oleObj name="Equation" r:id="rId5" imgW="939600" imgH="253800" progId="Equation.DSMT4">
                  <p:embed/>
                  <p:pic>
                    <p:nvPicPr>
                      <p:cNvPr id="6" name="Object 5">
                        <a:extLst>
                          <a:ext uri="{FF2B5EF4-FFF2-40B4-BE49-F238E27FC236}">
                            <a16:creationId xmlns:a16="http://schemas.microsoft.com/office/drawing/2014/main" id="{40F47F88-4B7C-4234-BF8C-A1DD038CFE7B}"/>
                          </a:ext>
                        </a:extLst>
                      </p:cNvPr>
                      <p:cNvPicPr/>
                      <p:nvPr/>
                    </p:nvPicPr>
                    <p:blipFill>
                      <a:blip r:embed="rId6"/>
                      <a:stretch>
                        <a:fillRect/>
                      </a:stretch>
                    </p:blipFill>
                    <p:spPr>
                      <a:xfrm>
                        <a:off x="4025900" y="3429000"/>
                        <a:ext cx="1663700" cy="4492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6E78426-5ED3-4DD4-8706-711A2F3C4568}"/>
              </a:ext>
            </a:extLst>
          </p:cNvPr>
          <p:cNvGraphicFramePr>
            <a:graphicFrameLocks noChangeAspect="1"/>
          </p:cNvGraphicFramePr>
          <p:nvPr>
            <p:extLst>
              <p:ext uri="{D42A27DB-BD31-4B8C-83A1-F6EECF244321}">
                <p14:modId xmlns:p14="http://schemas.microsoft.com/office/powerpoint/2010/main" val="1109665008"/>
              </p:ext>
            </p:extLst>
          </p:nvPr>
        </p:nvGraphicFramePr>
        <p:xfrm>
          <a:off x="4025900" y="4224338"/>
          <a:ext cx="1641475" cy="449262"/>
        </p:xfrm>
        <a:graphic>
          <a:graphicData uri="http://schemas.openxmlformats.org/presentationml/2006/ole">
            <mc:AlternateContent xmlns:mc="http://schemas.openxmlformats.org/markup-compatibility/2006">
              <mc:Choice xmlns:v="urn:schemas-microsoft-com:vml" Requires="v">
                <p:oleObj name="Equation" r:id="rId7" imgW="927000" imgH="253800" progId="Equation.DSMT4">
                  <p:embed/>
                </p:oleObj>
              </mc:Choice>
              <mc:Fallback>
                <p:oleObj name="Equation" r:id="rId7" imgW="927000" imgH="253800" progId="Equation.DSMT4">
                  <p:embed/>
                  <p:pic>
                    <p:nvPicPr>
                      <p:cNvPr id="6" name="Object 5">
                        <a:extLst>
                          <a:ext uri="{FF2B5EF4-FFF2-40B4-BE49-F238E27FC236}">
                            <a16:creationId xmlns:a16="http://schemas.microsoft.com/office/drawing/2014/main" id="{40F47F88-4B7C-4234-BF8C-A1DD038CFE7B}"/>
                          </a:ext>
                        </a:extLst>
                      </p:cNvPr>
                      <p:cNvPicPr/>
                      <p:nvPr/>
                    </p:nvPicPr>
                    <p:blipFill>
                      <a:blip r:embed="rId8"/>
                      <a:stretch>
                        <a:fillRect/>
                      </a:stretch>
                    </p:blipFill>
                    <p:spPr>
                      <a:xfrm>
                        <a:off x="4025900" y="4224338"/>
                        <a:ext cx="1641475" cy="44926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1956AF2-0A55-449D-BCF0-52055EA83509}"/>
              </a:ext>
            </a:extLst>
          </p:cNvPr>
          <p:cNvGraphicFramePr>
            <a:graphicFrameLocks noChangeAspect="1"/>
          </p:cNvGraphicFramePr>
          <p:nvPr>
            <p:extLst>
              <p:ext uri="{D42A27DB-BD31-4B8C-83A1-F6EECF244321}">
                <p14:modId xmlns:p14="http://schemas.microsoft.com/office/powerpoint/2010/main" val="687904181"/>
              </p:ext>
            </p:extLst>
          </p:nvPr>
        </p:nvGraphicFramePr>
        <p:xfrm>
          <a:off x="4025900" y="4778375"/>
          <a:ext cx="1641475" cy="449263"/>
        </p:xfrm>
        <a:graphic>
          <a:graphicData uri="http://schemas.openxmlformats.org/presentationml/2006/ole">
            <mc:AlternateContent xmlns:mc="http://schemas.openxmlformats.org/markup-compatibility/2006">
              <mc:Choice xmlns:v="urn:schemas-microsoft-com:vml" Requires="v">
                <p:oleObj name="Equation" r:id="rId9" imgW="927000" imgH="253800" progId="Equation.DSMT4">
                  <p:embed/>
                </p:oleObj>
              </mc:Choice>
              <mc:Fallback>
                <p:oleObj name="Equation" r:id="rId9" imgW="927000" imgH="253800" progId="Equation.DSMT4">
                  <p:embed/>
                  <p:pic>
                    <p:nvPicPr>
                      <p:cNvPr id="8" name="Object 7">
                        <a:extLst>
                          <a:ext uri="{FF2B5EF4-FFF2-40B4-BE49-F238E27FC236}">
                            <a16:creationId xmlns:a16="http://schemas.microsoft.com/office/drawing/2014/main" id="{B6E78426-5ED3-4DD4-8706-711A2F3C4568}"/>
                          </a:ext>
                        </a:extLst>
                      </p:cNvPr>
                      <p:cNvPicPr/>
                      <p:nvPr/>
                    </p:nvPicPr>
                    <p:blipFill>
                      <a:blip r:embed="rId10"/>
                      <a:stretch>
                        <a:fillRect/>
                      </a:stretch>
                    </p:blipFill>
                    <p:spPr>
                      <a:xfrm>
                        <a:off x="4025900" y="4778375"/>
                        <a:ext cx="1641475" cy="449263"/>
                      </a:xfrm>
                      <a:prstGeom prst="rect">
                        <a:avLst/>
                      </a:prstGeom>
                    </p:spPr>
                  </p:pic>
                </p:oleObj>
              </mc:Fallback>
            </mc:AlternateContent>
          </a:graphicData>
        </a:graphic>
      </p:graphicFrame>
      <p:pic>
        <p:nvPicPr>
          <p:cNvPr id="13" name="Audio 12">
            <a:hlinkClick r:id="" action="ppaction://media"/>
            <a:extLst>
              <a:ext uri="{FF2B5EF4-FFF2-40B4-BE49-F238E27FC236}">
                <a16:creationId xmlns:a16="http://schemas.microsoft.com/office/drawing/2014/main" id="{A8D02383-B49C-4FB2-B814-BFCD3FB06374}"/>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64075912"/>
      </p:ext>
    </p:extLst>
  </p:cSld>
  <p:clrMapOvr>
    <a:masterClrMapping/>
  </p:clrMapOvr>
  <mc:AlternateContent xmlns:mc="http://schemas.openxmlformats.org/markup-compatibility/2006">
    <mc:Choice xmlns:p14="http://schemas.microsoft.com/office/powerpoint/2010/main" Requires="p14">
      <p:transition spd="slow" p14:dur="2000" advTm="70461"/>
    </mc:Choice>
    <mc:Fallback>
      <p:transition spd="slow" advTm="70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will look at:</a:t>
            </a:r>
          </a:p>
          <a:p>
            <a:pPr lvl="1"/>
            <a:r>
              <a:rPr lang="en-US" dirty="0"/>
              <a:t>The Hooke-Jeeves method</a:t>
            </a:r>
          </a:p>
          <a:p>
            <a:pPr lvl="2"/>
            <a:r>
              <a:rPr lang="en-US" dirty="0"/>
              <a:t>A generalization of the step-by-step algorithm that walks towards the minimum</a:t>
            </a:r>
          </a:p>
          <a:p>
            <a:pPr lvl="1"/>
            <a:r>
              <a:rPr lang="en-US" dirty="0"/>
              <a:t>Newton’s method for finding extrema in </a:t>
            </a:r>
            <a:r>
              <a:rPr lang="en-US" i="1" dirty="0"/>
              <a:t>n</a:t>
            </a:r>
            <a:r>
              <a:rPr lang="en-US" dirty="0"/>
              <a:t> dimensions</a:t>
            </a:r>
          </a:p>
          <a:p>
            <a:pPr lvl="2"/>
            <a:r>
              <a:rPr lang="en-US" dirty="0"/>
              <a:t>A generalization of Newton’s method applied to the derivative</a:t>
            </a:r>
          </a:p>
          <a:p>
            <a:pPr lvl="1"/>
            <a:r>
              <a:rPr lang="en-US" dirty="0"/>
              <a:t>Gradient descent</a:t>
            </a:r>
          </a:p>
          <a:p>
            <a:pPr lvl="2"/>
            <a:r>
              <a:rPr lang="en-US" dirty="0"/>
              <a:t>Converting a problem in </a:t>
            </a:r>
            <a:r>
              <a:rPr lang="en-US" i="1" dirty="0"/>
              <a:t>n</a:t>
            </a:r>
            <a:r>
              <a:rPr lang="en-US" dirty="0"/>
              <a:t> dimensions to a problem in one dimension</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Optimizing a function of a vector variable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pic>
        <p:nvPicPr>
          <p:cNvPr id="9" name="Audio 8">
            <a:hlinkClick r:id="" action="ppaction://media"/>
            <a:extLst>
              <a:ext uri="{FF2B5EF4-FFF2-40B4-BE49-F238E27FC236}">
                <a16:creationId xmlns:a16="http://schemas.microsoft.com/office/drawing/2014/main" id="{ADA2765B-5E07-47DC-8EDC-F595E282FDE6}"/>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50680825"/>
      </p:ext>
    </p:extLst>
  </p:cSld>
  <p:clrMapOvr>
    <a:masterClrMapping/>
  </p:clrMapOvr>
  <mc:AlternateContent xmlns:mc="http://schemas.openxmlformats.org/markup-compatibility/2006">
    <mc:Choice xmlns:p14="http://schemas.microsoft.com/office/powerpoint/2010/main" Requires="p14">
      <p:transition spd="slow" p14:dur="2000" advTm="77218"/>
    </mc:Choice>
    <mc:Fallback>
      <p:transition spd="slow" advTm="77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Have an overview of the ideas to be covered in this section</a:t>
            </a:r>
          </a:p>
          <a:p>
            <a:pPr lvl="1"/>
            <a:r>
              <a:rPr lang="en-US" dirty="0"/>
              <a:t>Understand that we will look at three algorithms for optimizing a real-valued function of a vector variable</a:t>
            </a:r>
          </a:p>
        </p:txBody>
      </p:sp>
      <p:sp>
        <p:nvSpPr>
          <p:cNvPr id="4" name="Footer Placeholder 3"/>
          <p:cNvSpPr>
            <a:spLocks noGrp="1"/>
          </p:cNvSpPr>
          <p:nvPr>
            <p:ph type="ftr" sz="quarter" idx="11"/>
          </p:nvPr>
        </p:nvSpPr>
        <p:spPr/>
        <p:txBody>
          <a:bodyPr/>
          <a:lstStyle/>
          <a:p>
            <a:r>
              <a:rPr lang="en-US"/>
              <a:t>Optimizing a function of a vector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8" name="Audio 7">
            <a:hlinkClick r:id="" action="ppaction://media"/>
            <a:extLst>
              <a:ext uri="{FF2B5EF4-FFF2-40B4-BE49-F238E27FC236}">
                <a16:creationId xmlns:a16="http://schemas.microsoft.com/office/drawing/2014/main" id="{D9B916BA-3858-4B83-BE7B-1F6B88EE7386}"/>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mc:Choice xmlns:p14="http://schemas.microsoft.com/office/powerpoint/2010/main" Requires="p14">
      <p:transition spd="slow" p14:dur="2000" advTm="26434"/>
    </mc:Choice>
    <mc:Fallback>
      <p:transition spd="slow" advTm="264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https://en.wikipedia.org/wiki/Mathematical_optimization</a:t>
            </a:r>
          </a:p>
        </p:txBody>
      </p:sp>
      <p:sp>
        <p:nvSpPr>
          <p:cNvPr id="4" name="Footer Placeholder 3"/>
          <p:cNvSpPr>
            <a:spLocks noGrp="1"/>
          </p:cNvSpPr>
          <p:nvPr>
            <p:ph type="ftr" sz="quarter" idx="11"/>
          </p:nvPr>
        </p:nvSpPr>
        <p:spPr/>
        <p:txBody>
          <a:bodyPr/>
          <a:lstStyle/>
          <a:p>
            <a:r>
              <a:rPr lang="en-US"/>
              <a:t>Optimizing a function of a vector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5" name="Audio 4">
            <a:hlinkClick r:id="" action="ppaction://media"/>
            <a:extLst>
              <a:ext uri="{FF2B5EF4-FFF2-40B4-BE49-F238E27FC236}">
                <a16:creationId xmlns:a16="http://schemas.microsoft.com/office/drawing/2014/main" id="{928CDBF0-D9DC-4A82-87AE-A279DFA76C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1728"/>
    </mc:Choice>
    <mc:Fallback xmlns="">
      <p:transition spd="slow" advTm="1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Optimizing a function of a vector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pic>
        <p:nvPicPr>
          <p:cNvPr id="7" name="Audio 6">
            <a:hlinkClick r:id="" action="ppaction://media"/>
            <a:extLst>
              <a:ext uri="{FF2B5EF4-FFF2-40B4-BE49-F238E27FC236}">
                <a16:creationId xmlns:a16="http://schemas.microsoft.com/office/drawing/2014/main" id="{718CC8B1-5C10-42BE-A05E-D186C74E8F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21"/>
    </mc:Choice>
    <mc:Fallback xmlns="">
      <p:transition spd="slow" advTm="1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6.7|11.1|9.1"/>
</p:tagLst>
</file>

<file path=ppt/tags/tag2.xml><?xml version="1.0" encoding="utf-8"?>
<p:tagLst xmlns:a="http://schemas.openxmlformats.org/drawingml/2006/main" xmlns:r="http://schemas.openxmlformats.org/officeDocument/2006/relationships" xmlns:p="http://schemas.openxmlformats.org/presentationml/2006/main">
  <p:tag name="TIMING" val="|17.9"/>
</p:tagLst>
</file>

<file path=ppt/tags/tag3.xml><?xml version="1.0" encoding="utf-8"?>
<p:tagLst xmlns:a="http://schemas.openxmlformats.org/drawingml/2006/main" xmlns:r="http://schemas.openxmlformats.org/officeDocument/2006/relationships" xmlns:p="http://schemas.openxmlformats.org/presentationml/2006/main">
  <p:tag name="TIMING" val="|11.5|28.4|16.4"/>
</p:tagLst>
</file>

<file path=ppt/tags/tag4.xml><?xml version="1.0" encoding="utf-8"?>
<p:tagLst xmlns:a="http://schemas.openxmlformats.org/drawingml/2006/main" xmlns:r="http://schemas.openxmlformats.org/officeDocument/2006/relationships" xmlns:p="http://schemas.openxmlformats.org/presentationml/2006/main">
  <p:tag name="TIMING" val="|12.9|4.4|14.2|5.9|14.4|4.5"/>
</p:tagLst>
</file>

<file path=ppt/tags/tag5.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99903</TotalTime>
  <Words>648</Words>
  <Application>Microsoft Office PowerPoint</Application>
  <PresentationFormat>On-screen Show (4:3)</PresentationFormat>
  <Paragraphs>70</Paragraphs>
  <Slides>11</Slides>
  <Notes>0</Notes>
  <HiddenSlides>0</HiddenSlides>
  <MMClips>11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Arial</vt:lpstr>
      <vt:lpstr>Bookman Old Style</vt:lpstr>
      <vt:lpstr>Calibri</vt:lpstr>
      <vt:lpstr>Cambria</vt:lpstr>
      <vt:lpstr>Consolas</vt:lpstr>
      <vt:lpstr>Constantia</vt:lpstr>
      <vt:lpstr>Georgia</vt:lpstr>
      <vt:lpstr>Times New Roman</vt:lpstr>
      <vt:lpstr>Office Theme</vt:lpstr>
      <vt:lpstr>MathType 6.0 Equation</vt:lpstr>
      <vt:lpstr>Optimizing a function of a vector variable</vt:lpstr>
      <vt:lpstr>Introduction</vt:lpstr>
      <vt:lpstr>The problem</vt:lpstr>
      <vt:lpstr>Getting home</vt:lpstr>
      <vt:lpstr>Properties of an extrumum</vt:lpstr>
      <vt:lpstr>Looking ahead</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1706</cp:revision>
  <dcterms:created xsi:type="dcterms:W3CDTF">2020-04-30T19:27:29Z</dcterms:created>
  <dcterms:modified xsi:type="dcterms:W3CDTF">2021-05-07T17:47:55Z</dcterms:modified>
</cp:coreProperties>
</file>